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2" r:id="rId1"/>
  </p:sldMasterIdLst>
  <p:notesMasterIdLst>
    <p:notesMasterId r:id="rId10"/>
  </p:notesMasterIdLst>
  <p:sldIdLst>
    <p:sldId id="256" r:id="rId2"/>
    <p:sldId id="273" r:id="rId3"/>
    <p:sldId id="274" r:id="rId4"/>
    <p:sldId id="276" r:id="rId5"/>
    <p:sldId id="277" r:id="rId6"/>
    <p:sldId id="278" r:id="rId7"/>
    <p:sldId id="279" r:id="rId8"/>
    <p:sldId id="280" r:id="rId9"/>
  </p:sldIdLst>
  <p:sldSz cx="28870275" cy="162417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14">
          <p15:clr>
            <a:srgbClr val="A4A3A4"/>
          </p15:clr>
        </p15:guide>
        <p15:guide id="2" pos="909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3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6370" autoAdjust="0"/>
  </p:normalViewPr>
  <p:slideViewPr>
    <p:cSldViewPr>
      <p:cViewPr varScale="1">
        <p:scale>
          <a:sx n="47" d="100"/>
          <a:sy n="47" d="100"/>
        </p:scale>
        <p:origin x="984" y="48"/>
      </p:cViewPr>
      <p:guideLst>
        <p:guide orient="horz" pos="5114"/>
        <p:guide pos="9091"/>
      </p:guideLst>
    </p:cSldViewPr>
  </p:slideViewPr>
  <p:outlineViewPr>
    <p:cViewPr>
      <p:scale>
        <a:sx n="33" d="100"/>
        <a:sy n="33" d="100"/>
      </p:scale>
      <p:origin x="0" y="-8358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950F9EF-D10B-4865-9470-1A88E229029C}" type="datetime1">
              <a:rPr lang="ko-KR" altLang="en-US"/>
              <a:pPr lvl="0">
                <a:defRPr/>
              </a:pPr>
              <a:t>2025-08-19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E6E885F-C4B7-4CB3-8643-83206473A37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E6E885F-C4B7-4CB3-8643-83206473A379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959CA-96D9-45F1-937D-47DCA04447CD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7878D-9138-44C1-BADE-E32AB6BAE832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13CBE-5B01-4C22-96E8-B2DA0D30244D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A7F82-9CCC-4C1B-80D3-F497E155DBE8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9585F-55DD-4041-9B1B-9A7BD9132EE0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F62EE-2F90-453C-96E4-2A9D285C6AE0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0D10F-4B05-4659-A13F-F0EAAA610437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C046B-696C-4C59-B12A-74723E70E648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EDB5-AFE7-4293-91FF-DF97F3C65F42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26646-4666-4DEC-8F3B-891D5E783448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C0B84-60E8-4538-90E0-DDDB5ED783D1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2F58E-1631-4B89-B816-C9E699C2A736}" type="datetime1">
              <a:rPr lang="en-US" altLang="ko-KR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23731537" y="15436056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6F15528-21DE-4FAA-801E-634DDDAF4B2B}" type="slidenum">
              <a:rPr lang="en-US" smtClean="0"/>
              <a:pPr algn="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3">
            <a:extLst>
              <a:ext uri="{FF2B5EF4-FFF2-40B4-BE49-F238E27FC236}">
                <a16:creationId xmlns:a16="http://schemas.microsoft.com/office/drawing/2014/main" id="{5A4D2C60-80CB-4A0C-B176-A468E780C76E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1588"/>
            <a:ext cx="28870275" cy="162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719310E2-8A85-44B4-9C41-4B4F284050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69614" y="10649723"/>
            <a:ext cx="882536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8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DAILY REPORT #15</a:t>
            </a:r>
            <a:endParaRPr kumimoji="0" lang="ko-KR" altLang="ko-KR" sz="8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Freeform 14">
            <a:extLst>
              <a:ext uri="{FF2B5EF4-FFF2-40B4-BE49-F238E27FC236}">
                <a16:creationId xmlns:a16="http://schemas.microsoft.com/office/drawing/2014/main" id="{EE87DF50-0FC5-42DB-83A5-BF8B61E14042}"/>
              </a:ext>
            </a:extLst>
          </p:cNvPr>
          <p:cNvSpPr>
            <a:spLocks/>
          </p:cNvSpPr>
          <p:nvPr/>
        </p:nvSpPr>
        <p:spPr bwMode="auto">
          <a:xfrm>
            <a:off x="13309600" y="12949238"/>
            <a:ext cx="14411325" cy="0"/>
          </a:xfrm>
          <a:custGeom>
            <a:avLst/>
            <a:gdLst>
              <a:gd name="T0" fmla="*/ 0 w 9078"/>
              <a:gd name="T1" fmla="*/ 9078 w 9078"/>
              <a:gd name="T2" fmla="*/ 0 w 9078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9078">
                <a:moveTo>
                  <a:pt x="0" y="0"/>
                </a:moveTo>
                <a:lnTo>
                  <a:pt x="907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Line 15">
            <a:extLst>
              <a:ext uri="{FF2B5EF4-FFF2-40B4-BE49-F238E27FC236}">
                <a16:creationId xmlns:a16="http://schemas.microsoft.com/office/drawing/2014/main" id="{019C0EFC-7502-4177-8580-D01A3C550F90}"/>
              </a:ext>
            </a:extLst>
          </p:cNvPr>
          <p:cNvSpPr>
            <a:spLocks noChangeShapeType="1"/>
          </p:cNvSpPr>
          <p:nvPr/>
        </p:nvSpPr>
        <p:spPr bwMode="auto">
          <a:xfrm>
            <a:off x="14469614" y="12121325"/>
            <a:ext cx="13290590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41E4FA-4BFA-4901-ACB6-F06A342D5B33}"/>
              </a:ext>
            </a:extLst>
          </p:cNvPr>
          <p:cNvSpPr txBox="1"/>
          <p:nvPr/>
        </p:nvSpPr>
        <p:spPr>
          <a:xfrm>
            <a:off x="22207537" y="12652911"/>
            <a:ext cx="457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발표자 </a:t>
            </a:r>
            <a:r>
              <a:rPr lang="en-US" altLang="ko-KR" sz="3200" b="1" dirty="0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3200" b="1" dirty="0" err="1">
                <a:solidFill>
                  <a:srgbClr val="083D7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신홍민</a:t>
            </a:r>
            <a:endParaRPr lang="ko-KR" altLang="en-US" sz="3200" b="1" dirty="0">
              <a:solidFill>
                <a:srgbClr val="083D7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9A9D4-6689-4E25-E86E-32EFB2190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5889B813-747E-EC6A-B666-64B397D63346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63CB80F6-35A0-A793-5156-C3733CE355CD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4089D596-5A5F-786A-C1FF-F93AFDAB0455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903A24D9-A443-A212-3194-6EBEA1C4F3A9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725651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Inrush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Current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발생 원인 및 문제점 분석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29A6544-663A-86E0-32CA-0DE1D124B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090" y="3501152"/>
            <a:ext cx="12038648" cy="10987239"/>
          </a:xfrm>
          <a:prstGeom prst="rect">
            <a:avLst/>
          </a:prstGeom>
        </p:spPr>
      </p:pic>
      <p:sp>
        <p:nvSpPr>
          <p:cNvPr id="6" name="Rectangle 23">
            <a:extLst>
              <a:ext uri="{FF2B5EF4-FFF2-40B4-BE49-F238E27FC236}">
                <a16:creationId xmlns:a16="http://schemas.microsoft.com/office/drawing/2014/main" id="{181A8237-EB4B-4D35-A04C-97810E9AFB31}"/>
              </a:ext>
            </a:extLst>
          </p:cNvPr>
          <p:cNvSpPr>
            <a:spLocks noChangeArrowheads="1"/>
          </p:cNvSpPr>
          <p:nvPr/>
        </p:nvSpPr>
        <p:spPr>
          <a:xfrm>
            <a:off x="696912" y="2579051"/>
            <a:ext cx="9636270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: C2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변화에 따른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Rectangle 23">
            <a:extLst>
              <a:ext uri="{FF2B5EF4-FFF2-40B4-BE49-F238E27FC236}">
                <a16:creationId xmlns:a16="http://schemas.microsoft.com/office/drawing/2014/main" id="{1D4A183C-EFB5-777B-659B-79D449AA60D4}"/>
              </a:ext>
            </a:extLst>
          </p:cNvPr>
          <p:cNvSpPr>
            <a:spLocks noChangeArrowheads="1"/>
          </p:cNvSpPr>
          <p:nvPr/>
        </p:nvSpPr>
        <p:spPr>
          <a:xfrm>
            <a:off x="13901737" y="4615656"/>
            <a:ext cx="9678489" cy="9679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발생 원인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MOS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on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저항이 작기 때문에 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MOS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ON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될 때 급격한 전류의 흐름 발생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그렇기에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C2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추가하여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발생하는 문제 해결 방안 필요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lvl="0" indent="-571500">
              <a:buFont typeface="Arial" panose="020B0604020202020204" pitchFamily="34" charset="0"/>
              <a:buChar char="•"/>
              <a:defRPr/>
            </a:pP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C2 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100p, 1n, 10n, 100n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변경하며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체크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lvl="0" indent="-571500">
              <a:buFont typeface="Arial" panose="020B0604020202020204" pitchFamily="34" charset="0"/>
              <a:buChar char="•"/>
              <a:defRPr/>
            </a:pP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시뮬레이션 후 분석 결과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C2 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↗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85900" lvl="2" indent="-571500">
              <a:buFont typeface="Wingdings" panose="05000000000000000000" pitchFamily="2" charset="2"/>
              <a:buChar char="ü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 Max 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↘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85900" lvl="2" indent="-571500">
              <a:buFont typeface="Wingdings" panose="05000000000000000000" pitchFamily="2" charset="2"/>
              <a:buChar char="ü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Falling time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↗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85900" lvl="2" indent="-571500">
              <a:buFont typeface="Arial" panose="020B0604020202020204" pitchFamily="34" charset="0"/>
              <a:buChar char="•"/>
              <a:defRPr/>
            </a:pP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C2 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↘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85900" lvl="2" indent="-571500">
              <a:buFont typeface="Wingdings" panose="05000000000000000000" pitchFamily="2" charset="2"/>
              <a:buChar char="ü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 Max 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↗ 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85900" lvl="2" indent="-571500">
              <a:buFont typeface="Wingdings" panose="05000000000000000000" pitchFamily="2" charset="2"/>
              <a:buChar char="ü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Falling time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↘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738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AA43C-861C-61D1-253B-4E1AB2439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31A95246-941A-890B-E1B6-6A1D3BD52DC8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DC244500-E7BE-D7B0-C2F4-20B6EE283E8D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B5CAA461-0326-FC9B-58C0-E8BEA9F457CA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A9943C77-FF9F-6E9A-A57C-16220B79EB31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725651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Inrush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Current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발생 원인 및 문제점 분석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C0A72B-7CEC-BA97-6213-A6B1338FD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945" y="2710656"/>
            <a:ext cx="21793199" cy="10667302"/>
          </a:xfrm>
          <a:prstGeom prst="rect">
            <a:avLst/>
          </a:prstGeom>
        </p:spPr>
      </p:pic>
      <p:sp>
        <p:nvSpPr>
          <p:cNvPr id="2" name="Rectangle 23">
            <a:extLst>
              <a:ext uri="{FF2B5EF4-FFF2-40B4-BE49-F238E27FC236}">
                <a16:creationId xmlns:a16="http://schemas.microsoft.com/office/drawing/2014/main" id="{C342DA57-32A6-94D1-2913-9A8D8591B24D}"/>
              </a:ext>
            </a:extLst>
          </p:cNvPr>
          <p:cNvSpPr>
            <a:spLocks noChangeArrowheads="1"/>
          </p:cNvSpPr>
          <p:nvPr/>
        </p:nvSpPr>
        <p:spPr>
          <a:xfrm>
            <a:off x="696911" y="2579051"/>
            <a:ext cx="12595225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: C2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변화에 따른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분석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(100p)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42AC6CB-17B1-C84F-283D-00556E949675}"/>
              </a:ext>
            </a:extLst>
          </p:cNvPr>
          <p:cNvSpPr/>
          <p:nvPr/>
        </p:nvSpPr>
        <p:spPr>
          <a:xfrm>
            <a:off x="7881937" y="3882657"/>
            <a:ext cx="2514600" cy="1143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77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3FD1C-10A4-5DFE-B71E-3D9510863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1388DCB6-B60C-102A-7108-6EC12E549D75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0A3EA828-C595-00E6-38A6-30A925704C1F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C2AB0C24-D805-8B1A-E2FF-387CDEBD406F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7B65DC09-47C9-4BB1-9DD2-E85D5B861ADC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725651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Inrush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Current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발생 원인 및 문제점 분석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DAFB93-1FF0-CA59-ED2E-2087C21E3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944" y="2710656"/>
            <a:ext cx="21793199" cy="10657552"/>
          </a:xfrm>
          <a:prstGeom prst="rect">
            <a:avLst/>
          </a:prstGeom>
        </p:spPr>
      </p:pic>
      <p:sp>
        <p:nvSpPr>
          <p:cNvPr id="9" name="Rectangle 23">
            <a:extLst>
              <a:ext uri="{FF2B5EF4-FFF2-40B4-BE49-F238E27FC236}">
                <a16:creationId xmlns:a16="http://schemas.microsoft.com/office/drawing/2014/main" id="{427B1F1D-BAA1-E62A-A616-9E277954D8B3}"/>
              </a:ext>
            </a:extLst>
          </p:cNvPr>
          <p:cNvSpPr>
            <a:spLocks noChangeArrowheads="1"/>
          </p:cNvSpPr>
          <p:nvPr/>
        </p:nvSpPr>
        <p:spPr>
          <a:xfrm>
            <a:off x="696911" y="2579051"/>
            <a:ext cx="12595225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: C2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변화에 따른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분석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(1n)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C859F0-D592-CCCC-0399-ABE96E0E8A77}"/>
              </a:ext>
            </a:extLst>
          </p:cNvPr>
          <p:cNvSpPr/>
          <p:nvPr/>
        </p:nvSpPr>
        <p:spPr>
          <a:xfrm>
            <a:off x="8872537" y="3967877"/>
            <a:ext cx="2590800" cy="1143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62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99B9A2-C6C7-9C06-559D-97D631C76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518F2B4F-4F97-EBEA-13F8-E742FD32461D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F23C5140-B5C7-5C9B-2619-5529AE87FBC9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1A9304DB-F1E8-6CD3-401A-098CA7F63FEB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C2B4014C-551B-3DDB-6204-34DC6D2D4BED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725651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Inrush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Current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발생 원인 및 문제점 분석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A5B3D02-3C05-2E64-3B6B-741238603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933" y="3148438"/>
            <a:ext cx="21208982" cy="10219770"/>
          </a:xfrm>
          <a:prstGeom prst="rect">
            <a:avLst/>
          </a:prstGeom>
        </p:spPr>
      </p:pic>
      <p:sp>
        <p:nvSpPr>
          <p:cNvPr id="9" name="Rectangle 23">
            <a:extLst>
              <a:ext uri="{FF2B5EF4-FFF2-40B4-BE49-F238E27FC236}">
                <a16:creationId xmlns:a16="http://schemas.microsoft.com/office/drawing/2014/main" id="{6C4C811A-ABE6-D23A-1E0A-C9884FD060F0}"/>
              </a:ext>
            </a:extLst>
          </p:cNvPr>
          <p:cNvSpPr>
            <a:spLocks noChangeArrowheads="1"/>
          </p:cNvSpPr>
          <p:nvPr/>
        </p:nvSpPr>
        <p:spPr>
          <a:xfrm>
            <a:off x="696911" y="2579051"/>
            <a:ext cx="12595225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: C2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변화에 따른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분석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(10n)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BEF1CFE-B8B5-0B2F-AD5D-EDC494D76389}"/>
              </a:ext>
            </a:extLst>
          </p:cNvPr>
          <p:cNvSpPr/>
          <p:nvPr/>
        </p:nvSpPr>
        <p:spPr>
          <a:xfrm>
            <a:off x="8101306" y="4320439"/>
            <a:ext cx="2447729" cy="1143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9585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236B4-4C7C-5A68-95F2-F63A59EA3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57B8CE4E-D8D3-BAAD-E3EE-52D85B9ECF43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4ACD91D2-52A0-0EDA-BCDE-4898BB21F1F1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E2B56F5C-9D9D-DDF1-8E9D-DA6897DC1897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78C55BDF-6B4D-CDFA-94F4-4ADBE26BD93F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725651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Inrush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Current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발생 원인 및 문제점 분석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29511C6-8168-3EEF-827D-47D3EBFC5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932" y="3148806"/>
            <a:ext cx="21065281" cy="10219402"/>
          </a:xfrm>
          <a:prstGeom prst="rect">
            <a:avLst/>
          </a:prstGeom>
        </p:spPr>
      </p:pic>
      <p:sp>
        <p:nvSpPr>
          <p:cNvPr id="4" name="Rectangle 23">
            <a:extLst>
              <a:ext uri="{FF2B5EF4-FFF2-40B4-BE49-F238E27FC236}">
                <a16:creationId xmlns:a16="http://schemas.microsoft.com/office/drawing/2014/main" id="{6A177FE9-551E-C3B5-8896-D282C020572A}"/>
              </a:ext>
            </a:extLst>
          </p:cNvPr>
          <p:cNvSpPr>
            <a:spLocks noChangeArrowheads="1"/>
          </p:cNvSpPr>
          <p:nvPr/>
        </p:nvSpPr>
        <p:spPr>
          <a:xfrm>
            <a:off x="696911" y="2579051"/>
            <a:ext cx="12595225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 : C2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변화에 따른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Inrush Current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분석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(100n)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7E3B42-9E62-E44B-0BC7-8B5BBA9818BD}"/>
              </a:ext>
            </a:extLst>
          </p:cNvPr>
          <p:cNvSpPr/>
          <p:nvPr/>
        </p:nvSpPr>
        <p:spPr>
          <a:xfrm>
            <a:off x="10167937" y="7816056"/>
            <a:ext cx="1066800" cy="527685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A29493B-6BB0-0275-6114-70813F4CE4EB}"/>
              </a:ext>
            </a:extLst>
          </p:cNvPr>
          <p:cNvSpPr/>
          <p:nvPr/>
        </p:nvSpPr>
        <p:spPr>
          <a:xfrm>
            <a:off x="8253607" y="4326363"/>
            <a:ext cx="2447729" cy="1143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844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31540-DA25-5075-B3D9-EDCF43B98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9F7F9E6E-322C-7E75-F3F1-2855A7C26945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558869B1-6BCC-6ED3-9E88-56DD0E85FBAA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5C970653-7DDE-2EAD-12CA-90E00B903102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6459BCE0-395A-618E-CE0C-0B0B8FEC1130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725651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Inrush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Current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발생 원인 및 문제점 분석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sp>
        <p:nvSpPr>
          <p:cNvPr id="2" name="Rectangle 23">
            <a:extLst>
              <a:ext uri="{FF2B5EF4-FFF2-40B4-BE49-F238E27FC236}">
                <a16:creationId xmlns:a16="http://schemas.microsoft.com/office/drawing/2014/main" id="{D43621A4-2B2B-9995-0D6A-ED4EF3F26566}"/>
              </a:ext>
            </a:extLst>
          </p:cNvPr>
          <p:cNvSpPr>
            <a:spLocks noChangeArrowheads="1"/>
          </p:cNvSpPr>
          <p:nvPr/>
        </p:nvSpPr>
        <p:spPr>
          <a:xfrm>
            <a:off x="696911" y="2579052"/>
            <a:ext cx="12823826" cy="569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 : C2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선정 후 선정 이유 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DFABF48-38EE-CD56-0CF4-0224BDC78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090" y="3501152"/>
            <a:ext cx="11930496" cy="1098723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9B4F4B8-130C-0A52-F5D4-C099CFA6BF57}"/>
              </a:ext>
            </a:extLst>
          </p:cNvPr>
          <p:cNvSpPr/>
          <p:nvPr/>
        </p:nvSpPr>
        <p:spPr>
          <a:xfrm>
            <a:off x="8034337" y="7663656"/>
            <a:ext cx="2057400" cy="114300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23">
                <a:extLst>
                  <a:ext uri="{FF2B5EF4-FFF2-40B4-BE49-F238E27FC236}">
                    <a16:creationId xmlns:a16="http://schemas.microsoft.com/office/drawing/2014/main" id="{F2F580FD-A93D-5F8B-9788-368949F8FF76}"/>
                  </a:ext>
                </a:extLst>
              </p:cNvPr>
              <p:cNvSpPr>
                <a:spLocks noChangeArrowheads="1"/>
              </p:cNvSpPr>
              <p:nvPr/>
            </p:nvSpPr>
            <p:spPr>
              <a:xfrm>
                <a:off x="13837640" y="3172570"/>
                <a:ext cx="10702074" cy="79714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square" lIns="0" tIns="0" rIns="0" bIns="0" anchor="t" anchorCtr="0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marL="571500" lvl="0" indent="-571500">
                  <a:buFont typeface="Arial" panose="020B0604020202020204" pitchFamily="34" charset="0"/>
                  <a:buChar char="•"/>
                  <a:defRPr/>
                </a:pPr>
                <a:r>
                  <a:rPr lang="en-US" altLang="ko-KR" sz="3700" b="1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Load</a:t>
                </a:r>
                <a:r>
                  <a:rPr lang="ko-KR" altLang="en-US" sz="3700" b="1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의 허용 순간최대 전류 </a:t>
                </a:r>
                <a:r>
                  <a:rPr lang="en-US" altLang="ko-KR" sz="3700" b="1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= 500mA</a:t>
                </a:r>
                <a:endParaRPr lang="en-US" altLang="ko-KR" sz="37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marL="1028700" lvl="1" indent="-571500">
                  <a:buFont typeface="Wingdings" panose="05000000000000000000" pitchFamily="2" charset="2"/>
                  <a:buChar char="Ø"/>
                  <a:defRPr/>
                </a:pP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Margin</a:t>
                </a:r>
              </a:p>
              <a:p>
                <a:pPr lvl="1">
                  <a:defRPr/>
                </a:pP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	   Inrush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Current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의 전류가 허용 순간최대 전류의   </a:t>
                </a:r>
                <a:endParaRPr lang="en-US" altLang="ko-KR" sz="37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lvl="1">
                  <a:defRPr/>
                </a:pP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      50%(250mA 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이내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)</a:t>
                </a:r>
              </a:p>
              <a:p>
                <a:pPr marL="1028700" lvl="1" indent="-571500">
                  <a:buFont typeface="Wingdings" panose="05000000000000000000" pitchFamily="2" charset="2"/>
                  <a:buChar char="Ø"/>
                  <a:defRPr/>
                </a:pP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파워라인의 마진을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50%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정하고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그 이내로 들어오는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Cap Value 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선정</a:t>
                </a:r>
                <a:endParaRPr lang="en-US" altLang="ko-KR" sz="37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marL="1028700" lvl="1" indent="-571500">
                  <a:buFont typeface="Wingdings" panose="05000000000000000000" pitchFamily="2" charset="2"/>
                  <a:buChar char="Ø"/>
                  <a:defRPr/>
                </a:pPr>
                <a:endParaRPr lang="en-US" altLang="ko-KR" sz="37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  <a:defRPr/>
                </a:pPr>
                <a:r>
                  <a:rPr lang="ko-KR" altLang="en-US" sz="3700" b="1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선정 </a:t>
                </a:r>
                <a:r>
                  <a:rPr lang="en-US" altLang="ko-KR" sz="3700" b="1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Cap Value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: 10n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  <a:defRPr/>
                </a:pPr>
                <a:endParaRPr lang="en-US" altLang="ko-KR" sz="37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  <a:defRPr/>
                </a:pPr>
                <a:r>
                  <a:rPr lang="ko-KR" altLang="en-US" sz="3700" b="1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선정이유</a:t>
                </a:r>
                <a:endParaRPr lang="en-US" altLang="ko-KR" sz="3700" b="1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marL="1028700" lvl="1" indent="-571500">
                  <a:buFont typeface="Wingdings" panose="05000000000000000000" pitchFamily="2" charset="2"/>
                  <a:buChar char="Ø"/>
                  <a:defRPr/>
                </a:pP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최대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Inrush Current value : 53mA</a:t>
                </a:r>
              </a:p>
              <a:p>
                <a:pPr marL="1028700" lvl="1" indent="-571500">
                  <a:buFont typeface="Wingdings" panose="05000000000000000000" pitchFamily="2" charset="2"/>
                  <a:buChar char="Ø"/>
                  <a:defRPr/>
                </a:pP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Margin 50% 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이내이며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 Falling time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빠름</a:t>
                </a:r>
                <a:endParaRPr lang="en-US" altLang="ko-KR" sz="37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marL="1028700" lvl="1" indent="-571500">
                  <a:buFont typeface="Wingdings" panose="05000000000000000000" pitchFamily="2" charset="2"/>
                  <a:buChar char="Ø"/>
                  <a:defRPr/>
                </a:pP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CEDM8001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3700" b="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</m:ctrlPr>
                      </m:sSubPr>
                      <m:e>
                        <m:r>
                          <a:rPr lang="en-US" altLang="ko-KR" sz="3700" b="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𝐼</m:t>
                        </m:r>
                      </m:e>
                      <m:sub>
                        <m:r>
                          <a:rPr lang="en-US" altLang="ko-KR" sz="3700" b="0" i="1" smtClean="0"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𝐷</m:t>
                        </m:r>
                      </m:sub>
                    </m:sSub>
                  </m:oMath>
                </a14:m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최대값이 </a:t>
                </a:r>
                <a:r>
                  <a:rPr lang="en-US" altLang="ko-KR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200mA </a:t>
                </a:r>
                <a:r>
                  <a:rPr lang="ko-KR" altLang="en-US" sz="37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이므로 </a:t>
                </a:r>
                <a:r>
                  <a:rPr lang="en-US" altLang="ko-KR" sz="3700" dirty="0">
                    <a:solidFill>
                      <a:srgbClr val="FF000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Inrush Current</a:t>
                </a:r>
                <a:r>
                  <a:rPr lang="ko-KR" altLang="en-US" sz="3700" dirty="0">
                    <a:solidFill>
                      <a:srgbClr val="FF000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로 인해 </a:t>
                </a:r>
                <a:r>
                  <a:rPr lang="en-US" altLang="ko-KR" sz="3700" dirty="0" err="1">
                    <a:solidFill>
                      <a:srgbClr val="FF000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pMOS</a:t>
                </a:r>
                <a:r>
                  <a:rPr lang="ko-KR" altLang="en-US" sz="3700" dirty="0">
                    <a:solidFill>
                      <a:srgbClr val="FF000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손상</a:t>
                </a:r>
                <a:endParaRPr lang="en-US" altLang="ko-KR" sz="3700" dirty="0">
                  <a:solidFill>
                    <a:srgbClr val="FF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mc:Choice>
        <mc:Fallback xmlns="">
          <p:sp>
            <p:nvSpPr>
              <p:cNvPr id="7" name="Rectangle 23">
                <a:extLst>
                  <a:ext uri="{FF2B5EF4-FFF2-40B4-BE49-F238E27FC236}">
                    <a16:creationId xmlns:a16="http://schemas.microsoft.com/office/drawing/2014/main" id="{F2F580FD-A93D-5F8B-9788-368949F8FF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37640" y="3172570"/>
                <a:ext cx="10702074" cy="7971413"/>
              </a:xfrm>
              <a:prstGeom prst="rect">
                <a:avLst/>
              </a:prstGeom>
              <a:blipFill>
                <a:blip r:embed="rId3"/>
                <a:stretch>
                  <a:fillRect l="-2506" t="-1682" b="-267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그림 8">
            <a:extLst>
              <a:ext uri="{FF2B5EF4-FFF2-40B4-BE49-F238E27FC236}">
                <a16:creationId xmlns:a16="http://schemas.microsoft.com/office/drawing/2014/main" id="{2970221E-3C3A-6EA1-DB5A-E1829FD631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0577" y="11502253"/>
            <a:ext cx="9269119" cy="137179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262F2E6-312A-5C55-346A-2BB4BE1ABD5F}"/>
              </a:ext>
            </a:extLst>
          </p:cNvPr>
          <p:cNvSpPr/>
          <p:nvPr/>
        </p:nvSpPr>
        <p:spPr>
          <a:xfrm>
            <a:off x="9745359" y="12608771"/>
            <a:ext cx="9269119" cy="380999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664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0CD31D-C89C-B037-59E6-1B2374D6C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99D9F7FC-FEDE-0E08-651E-6DFF7735C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11" y="3088875"/>
            <a:ext cx="11568014" cy="568522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15CAA81-3205-B8F3-0701-50CFF09DE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4925" y="3091656"/>
            <a:ext cx="11903430" cy="5906541"/>
          </a:xfrm>
          <a:prstGeom prst="rect">
            <a:avLst/>
          </a:prstGeom>
        </p:spPr>
      </p:pic>
      <p:sp>
        <p:nvSpPr>
          <p:cNvPr id="19" name="Rectangle 6">
            <a:extLst>
              <a:ext uri="{FF2B5EF4-FFF2-40B4-BE49-F238E27FC236}">
                <a16:creationId xmlns:a16="http://schemas.microsoft.com/office/drawing/2014/main" id="{E7D85DE4-B559-0CE0-94E4-F6B6AADCF667}"/>
              </a:ext>
            </a:extLst>
          </p:cNvPr>
          <p:cNvSpPr>
            <a:spLocks noChangeArrowheads="1"/>
          </p:cNvSpPr>
          <p:nvPr/>
        </p:nvSpPr>
        <p:spPr>
          <a:xfrm>
            <a:off x="-46038" y="-23813"/>
            <a:ext cx="28916312" cy="85725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6" name="Line 25">
            <a:extLst>
              <a:ext uri="{FF2B5EF4-FFF2-40B4-BE49-F238E27FC236}">
                <a16:creationId xmlns:a16="http://schemas.microsoft.com/office/drawing/2014/main" id="{8CA4E398-2C8B-C304-13A9-C08DD383DB93}"/>
              </a:ext>
            </a:extLst>
          </p:cNvPr>
          <p:cNvSpPr>
            <a:spLocks noChangeShapeType="1"/>
          </p:cNvSpPr>
          <p:nvPr/>
        </p:nvSpPr>
        <p:spPr>
          <a:xfrm>
            <a:off x="671512" y="2268537"/>
            <a:ext cx="21993224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E585E817-2D92-538D-D2F5-F7618E8B2DE9}"/>
              </a:ext>
            </a:extLst>
          </p:cNvPr>
          <p:cNvSpPr>
            <a:spLocks noChangeArrowheads="1"/>
          </p:cNvSpPr>
          <p:nvPr/>
        </p:nvSpPr>
        <p:spPr>
          <a:xfrm>
            <a:off x="26018532" y="-23813"/>
            <a:ext cx="2851744" cy="16292513"/>
          </a:xfrm>
          <a:prstGeom prst="rect">
            <a:avLst/>
          </a:prstGeom>
          <a:solidFill>
            <a:srgbClr val="083D76"/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811111EF-7D65-D138-5169-EC1F6658FED5}"/>
              </a:ext>
            </a:extLst>
          </p:cNvPr>
          <p:cNvSpPr>
            <a:spLocks noChangeArrowheads="1"/>
          </p:cNvSpPr>
          <p:nvPr/>
        </p:nvSpPr>
        <p:spPr>
          <a:xfrm>
            <a:off x="696912" y="958056"/>
            <a:ext cx="17256519" cy="110799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>
              <a:defRPr/>
            </a:pPr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 Inrush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</a:t>
            </a:r>
            <a:r>
              <a:rPr lang="en-US" altLang="ko-KR" sz="7200" dirty="0">
                <a:latin typeface="나눔스퀘어 ExtraBold"/>
                <a:ea typeface="나눔스퀘어 ExtraBold"/>
              </a:rPr>
              <a:t>Current</a:t>
            </a:r>
            <a:r>
              <a:rPr lang="ko-KR" altLang="en-US" sz="7200" dirty="0">
                <a:latin typeface="나눔스퀘어 ExtraBold"/>
                <a:ea typeface="나눔스퀘어 ExtraBold"/>
              </a:rPr>
              <a:t> 발생 원인 및 문제점 분석</a:t>
            </a:r>
            <a:endParaRPr lang="ko-KR" altLang="ko-KR" sz="7200" dirty="0">
              <a:latin typeface="나눔스퀘어 ExtraBold"/>
              <a:ea typeface="나눔스퀘어 ExtraBold"/>
            </a:endParaRPr>
          </a:p>
        </p:txBody>
      </p:sp>
      <p:sp>
        <p:nvSpPr>
          <p:cNvPr id="2" name="Rectangle 23">
            <a:extLst>
              <a:ext uri="{FF2B5EF4-FFF2-40B4-BE49-F238E27FC236}">
                <a16:creationId xmlns:a16="http://schemas.microsoft.com/office/drawing/2014/main" id="{4477B295-BC12-A62F-05F1-08A52726ECCE}"/>
              </a:ext>
            </a:extLst>
          </p:cNvPr>
          <p:cNvSpPr>
            <a:spLocks noChangeArrowheads="1"/>
          </p:cNvSpPr>
          <p:nvPr/>
        </p:nvSpPr>
        <p:spPr>
          <a:xfrm>
            <a:off x="696911" y="2579052"/>
            <a:ext cx="15186026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 : R4 Value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변화 후 출력전압 파형 분석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7DBF690C-A207-CE36-7632-CA6E7A8E9221}"/>
              </a:ext>
            </a:extLst>
          </p:cNvPr>
          <p:cNvSpPr>
            <a:spLocks noChangeArrowheads="1"/>
          </p:cNvSpPr>
          <p:nvPr/>
        </p:nvSpPr>
        <p:spPr>
          <a:xfrm>
            <a:off x="1330641" y="8798447"/>
            <a:ext cx="10513696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C2 = 10n, R4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4.7k</a:t>
            </a:r>
          </a:p>
        </p:txBody>
      </p:sp>
      <p:sp>
        <p:nvSpPr>
          <p:cNvPr id="8" name="Rectangle 23">
            <a:extLst>
              <a:ext uri="{FF2B5EF4-FFF2-40B4-BE49-F238E27FC236}">
                <a16:creationId xmlns:a16="http://schemas.microsoft.com/office/drawing/2014/main" id="{4C22366A-3F67-FD46-5E0C-D2A5167177E0}"/>
              </a:ext>
            </a:extLst>
          </p:cNvPr>
          <p:cNvSpPr>
            <a:spLocks noChangeArrowheads="1"/>
          </p:cNvSpPr>
          <p:nvPr/>
        </p:nvSpPr>
        <p:spPr>
          <a:xfrm>
            <a:off x="13036105" y="8798447"/>
            <a:ext cx="10513696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C2 = 10n, R4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47k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ED63E58-DBFB-4633-094D-D6FEA8461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11" y="9013890"/>
            <a:ext cx="11720641" cy="5887129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43D5CE3A-804D-C15F-A0DD-8866996A8766}"/>
              </a:ext>
            </a:extLst>
          </p:cNvPr>
          <p:cNvSpPr>
            <a:spLocks noChangeArrowheads="1"/>
          </p:cNvSpPr>
          <p:nvPr/>
        </p:nvSpPr>
        <p:spPr>
          <a:xfrm>
            <a:off x="1330641" y="14901019"/>
            <a:ext cx="10513696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lvl="0" algn="ctr">
              <a:defRPr/>
            </a:pP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C2 = 10n, R4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</a:t>
            </a:r>
            <a:r>
              <a:rPr lang="ko-KR" altLang="en-US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8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470k</a:t>
            </a:r>
          </a:p>
        </p:txBody>
      </p:sp>
      <p:sp>
        <p:nvSpPr>
          <p:cNvPr id="12" name="Rectangle 23">
            <a:extLst>
              <a:ext uri="{FF2B5EF4-FFF2-40B4-BE49-F238E27FC236}">
                <a16:creationId xmlns:a16="http://schemas.microsoft.com/office/drawing/2014/main" id="{F0C00E44-4822-32C4-524A-DBDCA4BA9E2B}"/>
              </a:ext>
            </a:extLst>
          </p:cNvPr>
          <p:cNvSpPr>
            <a:spLocks noChangeArrowheads="1"/>
          </p:cNvSpPr>
          <p:nvPr/>
        </p:nvSpPr>
        <p:spPr>
          <a:xfrm>
            <a:off x="13036105" y="9397497"/>
            <a:ext cx="10702074" cy="62632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571500" lvl="0" indent="-571500">
              <a:buFont typeface="Arial" panose="020B0604020202020204" pitchFamily="34" charset="0"/>
              <a:buChar char="•"/>
              <a:defRPr/>
            </a:pPr>
            <a:r>
              <a:rPr lang="ko-KR" altLang="en-US" sz="3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시뮬레이션 결과 분석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게이트 저항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(R4)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값이 증가 할 수록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Rising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Delay 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발생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470k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일 때 입력 펄스 한 주기 이상의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Delay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발생하여 동작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  <a:defRPr/>
            </a:pPr>
            <a:r>
              <a:rPr lang="ko-KR" altLang="en-US" sz="37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문제 원인</a:t>
            </a:r>
            <a:endParaRPr lang="en-US" altLang="ko-KR" sz="37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게이트 저항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(R4)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값이 증가 할 수록 </a:t>
            </a:r>
            <a:endParaRPr lang="en-US" altLang="ko-KR" sz="3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MOS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채널 형성이 느려짐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게이트에 인가되는 전압 값 감소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028700" lvl="1" indent="-571500">
              <a:buFont typeface="Wingdings" panose="05000000000000000000" pitchFamily="2" charset="2"/>
              <a:buChar char="Ø"/>
              <a:defRPr/>
            </a:pP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그렇기에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MOS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</a:t>
            </a:r>
            <a:r>
              <a:rPr lang="en-US" altLang="ko-KR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ON</a:t>
            </a:r>
            <a:r>
              <a:rPr lang="ko-KR" altLang="en-US" sz="3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되는 시간이 느려짐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7EFFFD4-3650-58FA-E367-6764A067F676}"/>
              </a:ext>
            </a:extLst>
          </p:cNvPr>
          <p:cNvSpPr/>
          <p:nvPr/>
        </p:nvSpPr>
        <p:spPr>
          <a:xfrm>
            <a:off x="673097" y="11778455"/>
            <a:ext cx="11568014" cy="297179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D63C3E2-5F63-3CF7-629F-CC7E2E83AB83}"/>
              </a:ext>
            </a:extLst>
          </p:cNvPr>
          <p:cNvSpPr/>
          <p:nvPr/>
        </p:nvSpPr>
        <p:spPr>
          <a:xfrm>
            <a:off x="4376736" y="5741924"/>
            <a:ext cx="669571" cy="288836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26E329E-0EFE-6163-EF31-42F3F63DCFE3}"/>
              </a:ext>
            </a:extLst>
          </p:cNvPr>
          <p:cNvSpPr/>
          <p:nvPr/>
        </p:nvSpPr>
        <p:spPr>
          <a:xfrm>
            <a:off x="16111537" y="5741924"/>
            <a:ext cx="838200" cy="288836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0717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2223</TotalTime>
  <Words>369</Words>
  <Application>Microsoft Office PowerPoint</Application>
  <PresentationFormat>사용자 지정</PresentationFormat>
  <Paragraphs>55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나눔고딕 ExtraBold</vt:lpstr>
      <vt:lpstr>나눔스퀘어</vt:lpstr>
      <vt:lpstr>나눔스퀘어 Bold</vt:lpstr>
      <vt:lpstr>나눔스퀘어 ExtraBold</vt:lpstr>
      <vt:lpstr>맑은 고딕</vt:lpstr>
      <vt:lpstr>Arial</vt:lpstr>
      <vt:lpstr>Calibri</vt:lpstr>
      <vt:lpstr>Cambria Math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Caleb SHIN</cp:lastModifiedBy>
  <cp:revision>287</cp:revision>
  <dcterms:created xsi:type="dcterms:W3CDTF">2006-08-16T00:00:00Z</dcterms:created>
  <dcterms:modified xsi:type="dcterms:W3CDTF">2025-08-20T00:12:46Z</dcterms:modified>
  <cp:version/>
</cp:coreProperties>
</file>

<file path=docProps/thumbnail.jpeg>
</file>